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sldIdLst>
    <p:sldId id="256" r:id="rId2"/>
    <p:sldId id="257" r:id="rId3"/>
    <p:sldId id="258" r:id="rId4"/>
    <p:sldId id="259" r:id="rId5"/>
    <p:sldId id="266" r:id="rId6"/>
    <p:sldId id="260" r:id="rId7"/>
    <p:sldId id="261" r:id="rId8"/>
    <p:sldId id="262" r:id="rId9"/>
    <p:sldId id="263"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3F9F"/>
    <a:srgbClr val="C64899"/>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624" autoAdjust="0"/>
  </p:normalViewPr>
  <p:slideViewPr>
    <p:cSldViewPr>
      <p:cViewPr varScale="1">
        <p:scale>
          <a:sx n="82" d="100"/>
          <a:sy n="82" d="100"/>
        </p:scale>
        <p:origin x="797"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3.png>
</file>

<file path=ppt/media/image4.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772778A-38E3-4B83-A88E-4C7157BFB095}" type="datetimeFigureOut">
              <a:rPr lang="en-US" smtClean="0"/>
              <a:pPr/>
              <a:t>8/3/2021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18077145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72778A-38E3-4B83-A88E-4C7157BFB095}" type="datetimeFigureOut">
              <a:rPr lang="en-US" smtClean="0"/>
              <a:pPr/>
              <a:t>8/3/2021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3388090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72778A-38E3-4B83-A88E-4C7157BFB095}" type="datetimeFigureOut">
              <a:rPr lang="en-US" smtClean="0"/>
              <a:pPr/>
              <a:t>8/3/2021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B5948-269D-4986-B462-64C57058EA57}" type="slidenum">
              <a:rPr lang="en-US" smtClean="0"/>
              <a:pPr/>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5161237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72778A-38E3-4B83-A88E-4C7157BFB095}" type="datetimeFigureOut">
              <a:rPr lang="en-US" smtClean="0"/>
              <a:pPr/>
              <a:t>8/3/2021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29813922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72778A-38E3-4B83-A88E-4C7157BFB095}" type="datetimeFigureOut">
              <a:rPr lang="en-US" smtClean="0"/>
              <a:pPr/>
              <a:t>8/3/2021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B5948-269D-4986-B462-64C57058EA57}" type="slidenum">
              <a:rPr lang="en-US" smtClean="0"/>
              <a:pPr/>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2622730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72778A-38E3-4B83-A88E-4C7157BFB095}" type="datetimeFigureOut">
              <a:rPr lang="en-US" smtClean="0"/>
              <a:pPr/>
              <a:t>8/3/2021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20390560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72778A-38E3-4B83-A88E-4C7157BFB095}" type="datetimeFigureOut">
              <a:rPr lang="en-US" smtClean="0"/>
              <a:pPr/>
              <a:t>8/3/2021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23170963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72778A-38E3-4B83-A88E-4C7157BFB095}" type="datetimeFigureOut">
              <a:rPr lang="en-US" smtClean="0"/>
              <a:pPr/>
              <a:t>8/3/2021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1725370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72778A-38E3-4B83-A88E-4C7157BFB095}" type="datetimeFigureOut">
              <a:rPr lang="en-US" smtClean="0"/>
              <a:pPr/>
              <a:t>8/3/2021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2525296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72778A-38E3-4B83-A88E-4C7157BFB095}" type="datetimeFigureOut">
              <a:rPr lang="en-US" smtClean="0"/>
              <a:pPr/>
              <a:t>8/3/2021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26064179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772778A-38E3-4B83-A88E-4C7157BFB095}" type="datetimeFigureOut">
              <a:rPr lang="en-US" smtClean="0"/>
              <a:pPr/>
              <a:t>8/3/2021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40109895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772778A-38E3-4B83-A88E-4C7157BFB095}" type="datetimeFigureOut">
              <a:rPr lang="en-US" smtClean="0"/>
              <a:pPr/>
              <a:t>8/3/2021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1394527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772778A-38E3-4B83-A88E-4C7157BFB095}" type="datetimeFigureOut">
              <a:rPr lang="en-US" smtClean="0"/>
              <a:pPr/>
              <a:t>8/3/2021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485519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72778A-38E3-4B83-A88E-4C7157BFB095}" type="datetimeFigureOut">
              <a:rPr lang="en-US" smtClean="0"/>
              <a:pPr/>
              <a:t>8/3/2021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2650251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772778A-38E3-4B83-A88E-4C7157BFB095}" type="datetimeFigureOut">
              <a:rPr lang="en-US" smtClean="0"/>
              <a:pPr/>
              <a:t>8/3/2021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20677244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772778A-38E3-4B83-A88E-4C7157BFB095}" type="datetimeFigureOut">
              <a:rPr lang="en-US" smtClean="0"/>
              <a:pPr/>
              <a:t>8/3/2021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4B5948-269D-4986-B462-64C57058EA57}" type="slidenum">
              <a:rPr lang="en-US" smtClean="0"/>
              <a:pPr/>
              <a:t>‹#›</a:t>
            </a:fld>
            <a:endParaRPr lang="en-US"/>
          </a:p>
        </p:txBody>
      </p:sp>
    </p:spTree>
    <p:extLst>
      <p:ext uri="{BB962C8B-B14F-4D97-AF65-F5344CB8AC3E}">
        <p14:creationId xmlns:p14="http://schemas.microsoft.com/office/powerpoint/2010/main" val="770882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772778A-38E3-4B83-A88E-4C7157BFB095}" type="datetimeFigureOut">
              <a:rPr lang="en-US" smtClean="0"/>
              <a:pPr/>
              <a:t>8/3/2021</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534B5948-269D-4986-B462-64C57058EA57}" type="slidenum">
              <a:rPr lang="en-US" smtClean="0"/>
              <a:pPr/>
              <a:t>‹#›</a:t>
            </a:fld>
            <a:endParaRPr lang="en-US"/>
          </a:p>
        </p:txBody>
      </p:sp>
    </p:spTree>
    <p:extLst>
      <p:ext uri="{BB962C8B-B14F-4D97-AF65-F5344CB8AC3E}">
        <p14:creationId xmlns:p14="http://schemas.microsoft.com/office/powerpoint/2010/main" val="4009408768"/>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 id="2147483840" r:id="rId12"/>
    <p:sldLayoutId id="2147483841" r:id="rId13"/>
    <p:sldLayoutId id="2147483842" r:id="rId14"/>
    <p:sldLayoutId id="2147483843" r:id="rId15"/>
    <p:sldLayoutId id="214748384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7504" y="116632"/>
            <a:ext cx="8856983" cy="1700807"/>
          </a:xfrm>
        </p:spPr>
        <p:txBody>
          <a:bodyPr>
            <a:noAutofit/>
          </a:bodyPr>
          <a:lstStyle/>
          <a:p>
            <a:pPr algn="ctr"/>
            <a:r>
              <a:rPr lang="en-US" sz="3600" dirty="0">
                <a:solidFill>
                  <a:srgbClr val="7030A0"/>
                </a:solidFill>
                <a:latin typeface="Algerian" panose="04020705040A02060702" pitchFamily="82" charset="0"/>
                <a:cs typeface="Times New Roman" panose="02020603050405020304" pitchFamily="18" charset="0"/>
              </a:rPr>
              <a:t>CAR  PERFORMANCE PREDICTION</a:t>
            </a:r>
            <a:br>
              <a:rPr lang="en-US" sz="3600" dirty="0">
                <a:solidFill>
                  <a:srgbClr val="7030A0"/>
                </a:solidFill>
                <a:latin typeface="Algerian" panose="04020705040A02060702" pitchFamily="82" charset="0"/>
                <a:cs typeface="Times New Roman" panose="02020603050405020304" pitchFamily="18" charset="0"/>
              </a:rPr>
            </a:br>
            <a:r>
              <a:rPr lang="en-US" sz="3600" dirty="0">
                <a:solidFill>
                  <a:srgbClr val="7030A0"/>
                </a:solidFill>
                <a:latin typeface="Algerian" panose="04020705040A02060702" pitchFamily="82" charset="0"/>
              </a:rPr>
              <a:t>Using Machine learning</a:t>
            </a:r>
            <a:br>
              <a:rPr lang="en-IN" sz="3600" dirty="0">
                <a:solidFill>
                  <a:srgbClr val="FF0000"/>
                </a:solidFill>
                <a:latin typeface="Algerian" panose="04020705040A02060702" pitchFamily="82" charset="0"/>
              </a:rPr>
            </a:br>
            <a:endParaRPr lang="en-US" sz="3600" dirty="0">
              <a:solidFill>
                <a:srgbClr val="FF0000"/>
              </a:solidFill>
            </a:endParaRPr>
          </a:p>
        </p:txBody>
      </p:sp>
      <p:sp>
        <p:nvSpPr>
          <p:cNvPr id="3" name="Subtitle 2"/>
          <p:cNvSpPr>
            <a:spLocks noGrp="1"/>
          </p:cNvSpPr>
          <p:nvPr>
            <p:ph type="subTitle" idx="1"/>
          </p:nvPr>
        </p:nvSpPr>
        <p:spPr>
          <a:xfrm>
            <a:off x="251520" y="2897559"/>
            <a:ext cx="8980209" cy="3628183"/>
          </a:xfrm>
        </p:spPr>
        <p:txBody>
          <a:bodyPr>
            <a:normAutofit/>
          </a:bodyPr>
          <a:lstStyle/>
          <a:p>
            <a:pPr algn="l"/>
            <a:r>
              <a:rPr lang="en-US" sz="2200" dirty="0">
                <a:solidFill>
                  <a:schemeClr val="tx1"/>
                </a:solidFill>
                <a:latin typeface="Berlin Sans FB" pitchFamily="34" charset="0"/>
              </a:rPr>
              <a:t>   Team No :- 46                                                          Developed By:</a:t>
            </a:r>
          </a:p>
          <a:p>
            <a:pPr algn="l"/>
            <a:r>
              <a:rPr lang="en-US" sz="2200" dirty="0">
                <a:solidFill>
                  <a:schemeClr val="tx1"/>
                </a:solidFill>
                <a:latin typeface="Berlin Sans FB" pitchFamily="34" charset="0"/>
              </a:rPr>
              <a:t>   Team Name :- Developers                                       </a:t>
            </a:r>
            <a:r>
              <a:rPr lang="en-US" sz="2200" dirty="0" err="1">
                <a:solidFill>
                  <a:schemeClr val="tx1"/>
                </a:solidFill>
                <a:latin typeface="Berlin Sans FB" pitchFamily="34" charset="0"/>
              </a:rPr>
              <a:t>Eppa</a:t>
            </a:r>
            <a:r>
              <a:rPr lang="en-US" sz="2200" dirty="0">
                <a:solidFill>
                  <a:schemeClr val="tx1"/>
                </a:solidFill>
                <a:latin typeface="Berlin Sans FB" pitchFamily="34" charset="0"/>
              </a:rPr>
              <a:t> </a:t>
            </a:r>
            <a:r>
              <a:rPr lang="en-US" sz="2200" dirty="0" err="1">
                <a:solidFill>
                  <a:schemeClr val="tx1"/>
                </a:solidFill>
                <a:latin typeface="Berlin Sans FB" pitchFamily="34" charset="0"/>
              </a:rPr>
              <a:t>Lahari</a:t>
            </a:r>
            <a:r>
              <a:rPr lang="en-US" sz="2200" dirty="0">
                <a:solidFill>
                  <a:schemeClr val="tx1"/>
                </a:solidFill>
                <a:latin typeface="Berlin Sans FB" pitchFamily="34" charset="0"/>
              </a:rPr>
              <a:t> </a:t>
            </a:r>
          </a:p>
          <a:p>
            <a:pPr algn="l"/>
            <a:r>
              <a:rPr lang="en-US" sz="2200" dirty="0">
                <a:solidFill>
                  <a:schemeClr val="tx1"/>
                </a:solidFill>
                <a:latin typeface="Berlin Sans FB" pitchFamily="34" charset="0"/>
              </a:rPr>
              <a:t>                                                                                      </a:t>
            </a:r>
            <a:r>
              <a:rPr lang="en-US" sz="2200" dirty="0" err="1">
                <a:solidFill>
                  <a:schemeClr val="tx1"/>
                </a:solidFill>
                <a:latin typeface="Berlin Sans FB" pitchFamily="34" charset="0"/>
              </a:rPr>
              <a:t>Kancha</a:t>
            </a:r>
            <a:r>
              <a:rPr lang="en-US" sz="2200" dirty="0">
                <a:solidFill>
                  <a:schemeClr val="tx1"/>
                </a:solidFill>
                <a:latin typeface="Berlin Sans FB" pitchFamily="34" charset="0"/>
              </a:rPr>
              <a:t> Dinesh</a:t>
            </a:r>
          </a:p>
          <a:p>
            <a:pPr algn="l"/>
            <a:r>
              <a:rPr lang="en-US" sz="2200" dirty="0">
                <a:solidFill>
                  <a:schemeClr val="tx1"/>
                </a:solidFill>
                <a:latin typeface="Berlin Sans FB" pitchFamily="34" charset="0"/>
              </a:rPr>
              <a:t>                                                                                      </a:t>
            </a:r>
            <a:r>
              <a:rPr lang="en-US" sz="2200" dirty="0" err="1">
                <a:solidFill>
                  <a:schemeClr val="tx1"/>
                </a:solidFill>
                <a:latin typeface="Berlin Sans FB" pitchFamily="34" charset="0"/>
              </a:rPr>
              <a:t>Chelumalla</a:t>
            </a:r>
            <a:r>
              <a:rPr lang="en-US" sz="2200" dirty="0">
                <a:solidFill>
                  <a:schemeClr val="tx1"/>
                </a:solidFill>
                <a:latin typeface="Berlin Sans FB" pitchFamily="34" charset="0"/>
              </a:rPr>
              <a:t> </a:t>
            </a:r>
            <a:r>
              <a:rPr lang="en-US" sz="2200" dirty="0" err="1">
                <a:solidFill>
                  <a:schemeClr val="tx1"/>
                </a:solidFill>
                <a:latin typeface="Berlin Sans FB" pitchFamily="34" charset="0"/>
              </a:rPr>
              <a:t>Shravya</a:t>
            </a:r>
            <a:endParaRPr lang="en-US" sz="2200" dirty="0">
              <a:solidFill>
                <a:schemeClr val="tx1"/>
              </a:solidFill>
              <a:latin typeface="Berlin Sans FB" pitchFamily="34" charset="0"/>
            </a:endParaRPr>
          </a:p>
          <a:p>
            <a:pPr algn="l"/>
            <a:r>
              <a:rPr lang="en-US" sz="2200" dirty="0">
                <a:solidFill>
                  <a:schemeClr val="tx1"/>
                </a:solidFill>
                <a:latin typeface="Berlin Sans FB" pitchFamily="34" charset="0"/>
              </a:rPr>
              <a:t>                                                                                      </a:t>
            </a:r>
            <a:r>
              <a:rPr lang="en-US" sz="2200" dirty="0" err="1">
                <a:solidFill>
                  <a:schemeClr val="tx1"/>
                </a:solidFill>
                <a:latin typeface="Berlin Sans FB" pitchFamily="34" charset="0"/>
              </a:rPr>
              <a:t>Polsani</a:t>
            </a:r>
            <a:r>
              <a:rPr lang="en-US" sz="2200" dirty="0">
                <a:solidFill>
                  <a:schemeClr val="tx1"/>
                </a:solidFill>
                <a:latin typeface="Berlin Sans FB" pitchFamily="34" charset="0"/>
              </a:rPr>
              <a:t> </a:t>
            </a:r>
            <a:r>
              <a:rPr lang="en-US" sz="2200" dirty="0" err="1">
                <a:solidFill>
                  <a:schemeClr val="tx1"/>
                </a:solidFill>
                <a:latin typeface="Berlin Sans FB" pitchFamily="34" charset="0"/>
              </a:rPr>
              <a:t>Ruchithanjali</a:t>
            </a:r>
            <a:endParaRPr lang="en-US" sz="2200" dirty="0">
              <a:solidFill>
                <a:schemeClr val="tx1"/>
              </a:solidFill>
              <a:latin typeface="Berlin Sans FB" pitchFamily="34" charset="0"/>
            </a:endParaRPr>
          </a:p>
        </p:txBody>
      </p:sp>
      <p:pic>
        <p:nvPicPr>
          <p:cNvPr id="9" name="Picture 8">
            <a:extLst>
              <a:ext uri="{FF2B5EF4-FFF2-40B4-BE49-F238E27FC236}">
                <a16:creationId xmlns:a16="http://schemas.microsoft.com/office/drawing/2014/main" id="{9542FD0D-7154-4B89-A12C-CEAEC1EAB2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8706" y="1196752"/>
            <a:ext cx="2214578" cy="1500198"/>
          </a:xfrm>
          <a:prstGeom prst="rect">
            <a:avLst/>
          </a:prstGeom>
        </p:spPr>
      </p:pic>
      <p:pic>
        <p:nvPicPr>
          <p:cNvPr id="5" name="Picture 4">
            <a:extLst>
              <a:ext uri="{FF2B5EF4-FFF2-40B4-BE49-F238E27FC236}">
                <a16:creationId xmlns:a16="http://schemas.microsoft.com/office/drawing/2014/main" id="{C5ABBDA0-EBDA-4CAD-8E74-A76A7489E4AB}"/>
              </a:ext>
            </a:extLst>
          </p:cNvPr>
          <p:cNvPicPr>
            <a:picLocks noChangeAspect="1"/>
          </p:cNvPicPr>
          <p:nvPr/>
        </p:nvPicPr>
        <p:blipFill>
          <a:blip r:embed="rId3"/>
          <a:stretch>
            <a:fillRect/>
          </a:stretch>
        </p:blipFill>
        <p:spPr>
          <a:xfrm>
            <a:off x="395536" y="4221088"/>
            <a:ext cx="4971952" cy="21903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ppt_x"/>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31" presetClass="entr" presetSubtype="0"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p:cTn id="18" dur="1000" fill="hold"/>
                                        <p:tgtEl>
                                          <p:spTgt spid="5"/>
                                        </p:tgtEl>
                                        <p:attrNameLst>
                                          <p:attrName>ppt_w</p:attrName>
                                        </p:attrNameLst>
                                      </p:cBhvr>
                                      <p:tavLst>
                                        <p:tav tm="0">
                                          <p:val>
                                            <p:fltVal val="0"/>
                                          </p:val>
                                        </p:tav>
                                        <p:tav tm="100000">
                                          <p:val>
                                            <p:strVal val="#ppt_w"/>
                                          </p:val>
                                        </p:tav>
                                      </p:tavLst>
                                    </p:anim>
                                    <p:anim calcmode="lin" valueType="num">
                                      <p:cBhvr>
                                        <p:cTn id="19" dur="1000" fill="hold"/>
                                        <p:tgtEl>
                                          <p:spTgt spid="5"/>
                                        </p:tgtEl>
                                        <p:attrNameLst>
                                          <p:attrName>ppt_h</p:attrName>
                                        </p:attrNameLst>
                                      </p:cBhvr>
                                      <p:tavLst>
                                        <p:tav tm="0">
                                          <p:val>
                                            <p:fltVal val="0"/>
                                          </p:val>
                                        </p:tav>
                                        <p:tav tm="100000">
                                          <p:val>
                                            <p:strVal val="#ppt_h"/>
                                          </p:val>
                                        </p:tav>
                                      </p:tavLst>
                                    </p:anim>
                                    <p:anim calcmode="lin" valueType="num">
                                      <p:cBhvr>
                                        <p:cTn id="20" dur="1000" fill="hold"/>
                                        <p:tgtEl>
                                          <p:spTgt spid="5"/>
                                        </p:tgtEl>
                                        <p:attrNameLst>
                                          <p:attrName>style.rotation</p:attrName>
                                        </p:attrNameLst>
                                      </p:cBhvr>
                                      <p:tavLst>
                                        <p:tav tm="0">
                                          <p:val>
                                            <p:fltVal val="90"/>
                                          </p:val>
                                        </p:tav>
                                        <p:tav tm="100000">
                                          <p:val>
                                            <p:fltVal val="0"/>
                                          </p:val>
                                        </p:tav>
                                      </p:tavLst>
                                    </p:anim>
                                    <p:animEffect transition="in" filter="fade">
                                      <p:cBhvr>
                                        <p:cTn id="21" dur="10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0" end="0"/>
                                            </p:txEl>
                                          </p:spTgt>
                                        </p:tgtEl>
                                        <p:attrNameLst>
                                          <p:attrName>style.visibility</p:attrName>
                                        </p:attrNameLst>
                                      </p:cBhvr>
                                      <p:to>
                                        <p:strVal val="visible"/>
                                      </p:to>
                                    </p:set>
                                    <p:animEffect transition="in" filter="fade">
                                      <p:cBhvr>
                                        <p:cTn id="26" dur="500"/>
                                        <p:tgtEl>
                                          <p:spTgt spid="3">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Effect transition="in" filter="fade">
                                      <p:cBhvr>
                                        <p:cTn id="31" dur="500"/>
                                        <p:tgtEl>
                                          <p:spTgt spid="3">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2" end="2"/>
                                            </p:txEl>
                                          </p:spTgt>
                                        </p:tgtEl>
                                        <p:attrNameLst>
                                          <p:attrName>style.visibility</p:attrName>
                                        </p:attrNameLst>
                                      </p:cBhvr>
                                      <p:to>
                                        <p:strVal val="visible"/>
                                      </p:to>
                                    </p:set>
                                    <p:animEffect transition="in" filter="fade">
                                      <p:cBhvr>
                                        <p:cTn id="36" dur="500"/>
                                        <p:tgtEl>
                                          <p:spTgt spid="3">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3" end="3"/>
                                            </p:txEl>
                                          </p:spTgt>
                                        </p:tgtEl>
                                        <p:attrNameLst>
                                          <p:attrName>style.visibility</p:attrName>
                                        </p:attrNameLst>
                                      </p:cBhvr>
                                      <p:to>
                                        <p:strVal val="visible"/>
                                      </p:to>
                                    </p:set>
                                    <p:animEffect transition="in" filter="fade">
                                      <p:cBhvr>
                                        <p:cTn id="41" dur="500"/>
                                        <p:tgtEl>
                                          <p:spTgt spid="3">
                                            <p:txEl>
                                              <p:pRg st="3" end="3"/>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
                                            <p:txEl>
                                              <p:pRg st="4" end="4"/>
                                            </p:txEl>
                                          </p:spTgt>
                                        </p:tgtEl>
                                        <p:attrNameLst>
                                          <p:attrName>style.visibility</p:attrName>
                                        </p:attrNameLst>
                                      </p:cBhvr>
                                      <p:to>
                                        <p:strVal val="visible"/>
                                      </p:to>
                                    </p:set>
                                    <p:animEffect transition="in" filter="fade">
                                      <p:cBhvr>
                                        <p:cTn id="4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765" y="609600"/>
            <a:ext cx="6490548" cy="1320800"/>
          </a:xfrm>
        </p:spPr>
        <p:txBody>
          <a:bodyPr>
            <a:normAutofit fontScale="90000"/>
          </a:bodyPr>
          <a:lstStyle/>
          <a:p>
            <a:r>
              <a:rPr lang="en-US" dirty="0">
                <a:solidFill>
                  <a:srgbClr val="7030A0"/>
                </a:solidFill>
                <a:latin typeface="Algerian" panose="04020705040A02060702" pitchFamily="82" charset="0"/>
              </a:rPr>
              <a:t>Predicting car performance using linear regression</a:t>
            </a:r>
            <a:endParaRPr lang="en-US" dirty="0">
              <a:solidFill>
                <a:srgbClr val="7030A0"/>
              </a:solidFill>
            </a:endParaRPr>
          </a:p>
        </p:txBody>
      </p:sp>
      <p:pic>
        <p:nvPicPr>
          <p:cNvPr id="10" name="Content Placeholder 9">
            <a:extLst>
              <a:ext uri="{FF2B5EF4-FFF2-40B4-BE49-F238E27FC236}">
                <a16:creationId xmlns:a16="http://schemas.microsoft.com/office/drawing/2014/main" id="{D0458A46-2DC5-418E-A0A8-4B7D0842EE6E}"/>
              </a:ext>
            </a:extLst>
          </p:cNvPr>
          <p:cNvPicPr>
            <a:picLocks noGrp="1" noChangeAspect="1"/>
          </p:cNvPicPr>
          <p:nvPr>
            <p:ph idx="1"/>
          </p:nvPr>
        </p:nvPicPr>
        <p:blipFill>
          <a:blip r:embed="rId2"/>
          <a:stretch>
            <a:fillRect/>
          </a:stretch>
        </p:blipFill>
        <p:spPr>
          <a:xfrm>
            <a:off x="466764" y="2276872"/>
            <a:ext cx="6489768" cy="388143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rgbClr val="7030A0"/>
                </a:solidFill>
                <a:latin typeface="Algerian" panose="04020705040A02060702" pitchFamily="82" charset="0"/>
              </a:rPr>
              <a:t>Introduction:-</a:t>
            </a:r>
            <a:br>
              <a:rPr lang="en-IN" dirty="0">
                <a:solidFill>
                  <a:srgbClr val="7030A0"/>
                </a:solidFill>
                <a:latin typeface="Algerian" panose="04020705040A02060702" pitchFamily="82" charset="0"/>
              </a:rPr>
            </a:br>
            <a:endParaRPr lang="en-US" dirty="0">
              <a:solidFill>
                <a:srgbClr val="7030A0"/>
              </a:solidFill>
            </a:endParaRPr>
          </a:p>
        </p:txBody>
      </p:sp>
      <p:sp>
        <p:nvSpPr>
          <p:cNvPr id="3" name="Content Placeholder 2"/>
          <p:cNvSpPr>
            <a:spLocks noGrp="1"/>
          </p:cNvSpPr>
          <p:nvPr>
            <p:ph idx="1"/>
          </p:nvPr>
        </p:nvSpPr>
        <p:spPr>
          <a:xfrm>
            <a:off x="609599" y="1114706"/>
            <a:ext cx="7924802" cy="4628587"/>
          </a:xfrm>
        </p:spPr>
        <p:txBody>
          <a:bodyPr>
            <a:normAutofit fontScale="92500"/>
          </a:bodyPr>
          <a:lstStyle/>
          <a:p>
            <a:pPr marL="0" indent="0">
              <a:buNone/>
            </a:pPr>
            <a:endParaRPr lang="en-US" dirty="0">
              <a:cs typeface="Segoe UI" pitchFamily="34" charset="0"/>
            </a:endParaRPr>
          </a:p>
          <a:p>
            <a:pPr>
              <a:buFont typeface="Wingdings" panose="05000000000000000000" pitchFamily="2" charset="2"/>
              <a:buChar char="Ø"/>
            </a:pPr>
            <a:r>
              <a:rPr lang="en-US" dirty="0"/>
              <a:t>Predicting the performance level of cars is an important and interesting problem. The main goal is to predict the performance of the car to improve the certain behavior of the vehicle.  </a:t>
            </a:r>
          </a:p>
          <a:p>
            <a:pPr>
              <a:buFont typeface="Wingdings" panose="05000000000000000000" pitchFamily="2" charset="2"/>
              <a:buChar char="Ø"/>
            </a:pPr>
            <a:r>
              <a:rPr lang="en-US" dirty="0"/>
              <a:t>This can significantly help to improve the system's fuel consumption and increase efficiency. The performance analysis of the car is based on the engine type, no of engine cylinders, fuel type, and horsepower, etc. </a:t>
            </a:r>
          </a:p>
          <a:p>
            <a:pPr>
              <a:buFont typeface="Wingdings" panose="05000000000000000000" pitchFamily="2" charset="2"/>
              <a:buChar char="Ø"/>
            </a:pPr>
            <a:r>
              <a:rPr lang="en-US" dirty="0"/>
              <a:t>These are the factors on which the health of the car can be predicted. It is an on-going process of obtaining, researching, analyzing, and recording the health based on the above three factors.</a:t>
            </a:r>
          </a:p>
          <a:p>
            <a:pPr>
              <a:buFont typeface="Wingdings" panose="05000000000000000000" pitchFamily="2" charset="2"/>
              <a:buChar char="Ø"/>
            </a:pPr>
            <a:r>
              <a:rPr lang="en-US" dirty="0"/>
              <a:t>The performance objectives like mileage, dependability, flexibility, and cost can be grouped together to play a vital role in the prediction engine and engine management system.</a:t>
            </a:r>
          </a:p>
          <a:p>
            <a:pPr>
              <a:buFont typeface="Wingdings" panose="05000000000000000000" pitchFamily="2" charset="2"/>
              <a:buChar char="Ø"/>
            </a:pPr>
            <a:r>
              <a:rPr lang="en-US" dirty="0"/>
              <a:t>This approach is a very important step towards understanding the vehicle's </a:t>
            </a:r>
            <a:r>
              <a:rPr lang="en-US" dirty="0" err="1"/>
              <a:t>performanc</a:t>
            </a:r>
            <a:endParaRPr lang="en-US" b="1" i="1" dirty="0">
              <a:latin typeface="Algerian" panose="04020705040A02060702" pitchFamily="8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down)">
                                      <p:cBhvr>
                                        <p:cTn id="18" dur="500"/>
                                        <p:tgtEl>
                                          <p:spTgt spid="3">
                                            <p:txEl>
                                              <p:pRg st="3" end="3"/>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down)">
                                      <p:cBhvr>
                                        <p:cTn id="21" dur="500"/>
                                        <p:tgtEl>
                                          <p:spTgt spid="3">
                                            <p:txEl>
                                              <p:pRg st="4" end="4"/>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down)">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7030A0"/>
                </a:solidFill>
                <a:latin typeface="Algerian" panose="04020705040A02060702" pitchFamily="82" charset="0"/>
              </a:rPr>
              <a:t>Block diagram</a:t>
            </a:r>
            <a:r>
              <a:rPr lang="en-US" dirty="0">
                <a:solidFill>
                  <a:schemeClr val="accent2">
                    <a:lumMod val="50000"/>
                  </a:schemeClr>
                </a:solidFill>
                <a:latin typeface="Algerian" panose="04020705040A02060702" pitchFamily="82" charset="0"/>
              </a:rPr>
              <a:t>:-</a:t>
            </a:r>
            <a:endParaRPr lang="en-US" dirty="0">
              <a:solidFill>
                <a:schemeClr val="accent2">
                  <a:lumMod val="50000"/>
                </a:schemeClr>
              </a:solidFill>
            </a:endParaRPr>
          </a:p>
        </p:txBody>
      </p:sp>
      <p:pic>
        <p:nvPicPr>
          <p:cNvPr id="7" name="Content Placeholder 6">
            <a:extLst>
              <a:ext uri="{FF2B5EF4-FFF2-40B4-BE49-F238E27FC236}">
                <a16:creationId xmlns:a16="http://schemas.microsoft.com/office/drawing/2014/main" id="{47BAA980-57E9-4172-8DDD-90F55E0F8EE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910" y="1484784"/>
            <a:ext cx="6347713" cy="2959596"/>
          </a:xfrm>
        </p:spPr>
      </p:pic>
      <p:pic>
        <p:nvPicPr>
          <p:cNvPr id="8" name="Picture 7">
            <a:extLst>
              <a:ext uri="{FF2B5EF4-FFF2-40B4-BE49-F238E27FC236}">
                <a16:creationId xmlns:a16="http://schemas.microsoft.com/office/drawing/2014/main" id="{D3DB949F-6062-4968-9579-2B4AEC8D1942}"/>
              </a:ext>
            </a:extLst>
          </p:cNvPr>
          <p:cNvPicPr>
            <a:picLocks noChangeAspect="1"/>
          </p:cNvPicPr>
          <p:nvPr/>
        </p:nvPicPr>
        <p:blipFill>
          <a:blip r:embed="rId3"/>
          <a:stretch>
            <a:fillRect/>
          </a:stretch>
        </p:blipFill>
        <p:spPr>
          <a:xfrm>
            <a:off x="1547664" y="4797152"/>
            <a:ext cx="3168352" cy="184482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ppt_x"/>
                                          </p:val>
                                        </p:tav>
                                        <p:tav tm="100000">
                                          <p:val>
                                            <p:strVal val="#ppt_x"/>
                                          </p:val>
                                        </p:tav>
                                      </p:tavLst>
                                    </p:anim>
                                    <p:anim calcmode="lin" valueType="num">
                                      <p:cBhvr additive="base">
                                        <p:cTn id="1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inVertical)">
                                      <p:cBhvr>
                                        <p:cTn id="2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00CB0-119A-4D4E-BD4E-9E9A9BB34B9B}"/>
              </a:ext>
            </a:extLst>
          </p:cNvPr>
          <p:cNvSpPr>
            <a:spLocks noGrp="1"/>
          </p:cNvSpPr>
          <p:nvPr>
            <p:ph type="title"/>
          </p:nvPr>
        </p:nvSpPr>
        <p:spPr>
          <a:xfrm>
            <a:off x="609600" y="865051"/>
            <a:ext cx="6347713" cy="1320800"/>
          </a:xfrm>
        </p:spPr>
        <p:txBody>
          <a:bodyPr/>
          <a:lstStyle/>
          <a:p>
            <a:r>
              <a:rPr lang="en-US" dirty="0">
                <a:solidFill>
                  <a:srgbClr val="7030A0"/>
                </a:solidFill>
                <a:latin typeface="Algerian" panose="04020705040A02060702" pitchFamily="82" charset="0"/>
              </a:rPr>
              <a:t>Procedure:-</a:t>
            </a:r>
            <a:endParaRPr lang="en-IN" dirty="0">
              <a:solidFill>
                <a:srgbClr val="7030A0"/>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22C77293-991D-41E8-8A39-39D8F9304A8F}"/>
              </a:ext>
            </a:extLst>
          </p:cNvPr>
          <p:cNvSpPr>
            <a:spLocks noGrp="1"/>
          </p:cNvSpPr>
          <p:nvPr>
            <p:ph idx="1"/>
          </p:nvPr>
        </p:nvSpPr>
        <p:spPr/>
        <p:txBody>
          <a:bodyPr/>
          <a:lstStyle/>
          <a:p>
            <a:r>
              <a:rPr lang="en-US" dirty="0"/>
              <a:t>Import the libraries and collect the dataset.</a:t>
            </a:r>
          </a:p>
          <a:p>
            <a:r>
              <a:rPr lang="en-US" dirty="0"/>
              <a:t>Preprocess the given data and check the null values.</a:t>
            </a:r>
          </a:p>
          <a:p>
            <a:r>
              <a:rPr lang="en-US" dirty="0"/>
              <a:t>Split the given data.</a:t>
            </a:r>
          </a:p>
          <a:p>
            <a:r>
              <a:rPr lang="en-US" dirty="0"/>
              <a:t>Train and test the splitted data using linear regression.</a:t>
            </a:r>
          </a:p>
          <a:p>
            <a:r>
              <a:rPr lang="en-US" dirty="0"/>
              <a:t>Build a testing model and incorporate with html and flask. </a:t>
            </a:r>
          </a:p>
          <a:p>
            <a:r>
              <a:rPr lang="en-US" dirty="0"/>
              <a:t>Performance can predicted.</a:t>
            </a:r>
          </a:p>
          <a:p>
            <a:endParaRPr lang="en-IN" dirty="0"/>
          </a:p>
        </p:txBody>
      </p:sp>
    </p:spTree>
    <p:extLst>
      <p:ext uri="{BB962C8B-B14F-4D97-AF65-F5344CB8AC3E}">
        <p14:creationId xmlns:p14="http://schemas.microsoft.com/office/powerpoint/2010/main" val="1611285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Vertical)">
                                      <p:cBhvr>
                                        <p:cTn id="15" dur="500"/>
                                        <p:tgtEl>
                                          <p:spTgt spid="3">
                                            <p:txEl>
                                              <p:pRg st="1" end="1"/>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inVertical)">
                                      <p:cBhvr>
                                        <p:cTn id="21" dur="500"/>
                                        <p:tgtEl>
                                          <p:spTgt spid="3">
                                            <p:txEl>
                                              <p:pRg st="3" end="3"/>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barn(inVertical)">
                                      <p:cBhvr>
                                        <p:cTn id="24" dur="500"/>
                                        <p:tgtEl>
                                          <p:spTgt spid="3">
                                            <p:txEl>
                                              <p:pRg st="4" end="4"/>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arn(inVertic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568" y="1052736"/>
            <a:ext cx="6347713" cy="1320800"/>
          </a:xfrm>
        </p:spPr>
        <p:txBody>
          <a:bodyPr/>
          <a:lstStyle/>
          <a:p>
            <a:r>
              <a:rPr lang="en-US" dirty="0">
                <a:solidFill>
                  <a:srgbClr val="7030A0"/>
                </a:solidFill>
                <a:latin typeface="Algerian" panose="04020705040A02060702" pitchFamily="82" charset="0"/>
              </a:rPr>
              <a:t>Advantages:-</a:t>
            </a:r>
            <a:endParaRPr lang="en-US" dirty="0">
              <a:solidFill>
                <a:srgbClr val="7030A0"/>
              </a:solidFill>
            </a:endParaRPr>
          </a:p>
        </p:txBody>
      </p:sp>
      <p:sp>
        <p:nvSpPr>
          <p:cNvPr id="3" name="Content Placeholder 2"/>
          <p:cNvSpPr>
            <a:spLocks noGrp="1"/>
          </p:cNvSpPr>
          <p:nvPr>
            <p:ph idx="1"/>
          </p:nvPr>
        </p:nvSpPr>
        <p:spPr/>
        <p:txBody>
          <a:bodyPr>
            <a:noAutofit/>
          </a:bodyPr>
          <a:lstStyle/>
          <a:p>
            <a:endParaRPr lang="en-IN" sz="1800" dirty="0">
              <a:solidFill>
                <a:srgbClr val="000000"/>
              </a:solidFill>
              <a:effectLst/>
              <a:latin typeface="Arial Black" panose="020B0A04020102020204" pitchFamily="34" charset="0"/>
              <a:ea typeface="Times New Roman" panose="02020603050405020304" pitchFamily="18" charset="0"/>
              <a:cs typeface="Times New Roman" panose="02020603050405020304" pitchFamily="18" charset="0"/>
            </a:endParaRPr>
          </a:p>
          <a:p>
            <a:pPr algn="just">
              <a:lnSpc>
                <a:spcPct val="107000"/>
              </a:lnSpc>
              <a:spcAft>
                <a:spcPts val="800"/>
              </a:spcAft>
            </a:pPr>
            <a:r>
              <a:rPr lang="en-IN" dirty="0">
                <a:solidFill>
                  <a:srgbClr val="000000"/>
                </a:solidFill>
                <a:latin typeface="+mj-lt"/>
                <a:ea typeface="Times New Roman" panose="02020603050405020304" pitchFamily="18" charset="0"/>
                <a:cs typeface="Times New Roman" panose="02020603050405020304" pitchFamily="18" charset="0"/>
              </a:rPr>
              <a:t>Performance of the car can be easily evaluated by the customer.</a:t>
            </a:r>
            <a:endParaRPr lang="en-IN" dirty="0">
              <a:effectLst/>
              <a:latin typeface="+mj-lt"/>
              <a:ea typeface="Times New Roman" panose="02020603050405020304" pitchFamily="18" charset="0"/>
              <a:cs typeface="Times New Roman" panose="02020603050405020304" pitchFamily="18" charset="0"/>
            </a:endParaRPr>
          </a:p>
          <a:p>
            <a:pPr algn="just">
              <a:lnSpc>
                <a:spcPct val="107000"/>
              </a:lnSpc>
              <a:spcAft>
                <a:spcPts val="800"/>
              </a:spcAft>
            </a:pPr>
            <a:r>
              <a:rPr lang="en-IN" dirty="0">
                <a:solidFill>
                  <a:srgbClr val="000000"/>
                </a:solidFill>
                <a:effectLst/>
                <a:latin typeface="+mj-lt"/>
                <a:ea typeface="Times New Roman" panose="02020603050405020304" pitchFamily="18" charset="0"/>
                <a:cs typeface="Times New Roman" panose="02020603050405020304" pitchFamily="18" charset="0"/>
              </a:rPr>
              <a:t> Linear Regression is simple to implement and easy to interprete the output of the coefficient.It gives accurate result of the prediction.</a:t>
            </a:r>
          </a:p>
          <a:p>
            <a:pPr algn="just">
              <a:lnSpc>
                <a:spcPct val="107000"/>
              </a:lnSpc>
              <a:spcAft>
                <a:spcPts val="800"/>
              </a:spcAft>
            </a:pPr>
            <a:r>
              <a:rPr lang="en-IN" dirty="0">
                <a:solidFill>
                  <a:srgbClr val="000000"/>
                </a:solidFill>
                <a:effectLst/>
                <a:latin typeface="+mj-lt"/>
                <a:ea typeface="Times New Roman" panose="02020603050405020304" pitchFamily="18" charset="0"/>
                <a:cs typeface="Times New Roman" panose="02020603050405020304" pitchFamily="18" charset="0"/>
              </a:rPr>
              <a:t> It can work in real time and predicted as soon as the necessary details for prediction are given to the model. </a:t>
            </a:r>
            <a:endParaRPr lang="en-IN" dirty="0">
              <a:effectLst/>
              <a:latin typeface="+mj-lt"/>
              <a:ea typeface="Times New Roman" panose="02020603050405020304" pitchFamily="18" charset="0"/>
              <a:cs typeface="Times New Roman" panose="02020603050405020304" pitchFamily="18" charset="0"/>
            </a:endParaRPr>
          </a:p>
          <a:p>
            <a:pPr algn="just">
              <a:lnSpc>
                <a:spcPct val="107000"/>
              </a:lnSpc>
              <a:spcAft>
                <a:spcPts val="800"/>
              </a:spcAft>
            </a:pPr>
            <a:endParaRPr lang="en-IN"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07000"/>
              </a:lnSpc>
              <a:spcAft>
                <a:spcPts val="800"/>
              </a:spcAft>
            </a:pP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sz="1800" dirty="0"/>
          </a:p>
          <a:p>
            <a:endParaRPr lang="en-US" sz="1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9390" y="857592"/>
            <a:ext cx="6347713" cy="1320800"/>
          </a:xfrm>
        </p:spPr>
        <p:txBody>
          <a:bodyPr/>
          <a:lstStyle/>
          <a:p>
            <a:r>
              <a:rPr lang="en-US" dirty="0">
                <a:solidFill>
                  <a:srgbClr val="7030A0"/>
                </a:solidFill>
                <a:latin typeface="Algerian" panose="04020705040A02060702" pitchFamily="82" charset="0"/>
              </a:rPr>
              <a:t>Dis-Advantages:-</a:t>
            </a:r>
            <a:endParaRPr lang="en-US" dirty="0">
              <a:solidFill>
                <a:srgbClr val="7030A0"/>
              </a:solidFill>
            </a:endParaRPr>
          </a:p>
        </p:txBody>
      </p:sp>
      <p:sp>
        <p:nvSpPr>
          <p:cNvPr id="3" name="Content Placeholder 2"/>
          <p:cNvSpPr>
            <a:spLocks noGrp="1"/>
          </p:cNvSpPr>
          <p:nvPr>
            <p:ph idx="1"/>
          </p:nvPr>
        </p:nvSpPr>
        <p:spPr/>
        <p:txBody>
          <a:bodyPr>
            <a:normAutofit/>
          </a:bodyPr>
          <a:lstStyle/>
          <a:p>
            <a:pPr marL="0" indent="0" algn="just">
              <a:lnSpc>
                <a:spcPct val="107000"/>
              </a:lnSpc>
              <a:spcAft>
                <a:spcPts val="800"/>
              </a:spcAft>
              <a:buNone/>
            </a:pPr>
            <a:endParaRPr lang="en-IN" dirty="0">
              <a:effectLst/>
              <a:latin typeface="Arial Rounded MT Bold" panose="020F0704030504030204" pitchFamily="34" charset="0"/>
              <a:ea typeface="Times New Roman" panose="02020603050405020304" pitchFamily="18" charset="0"/>
              <a:cs typeface="Times New Roman" panose="02020603050405020304" pitchFamily="18" charset="0"/>
            </a:endParaRPr>
          </a:p>
          <a:p>
            <a:pPr algn="just">
              <a:lnSpc>
                <a:spcPct val="107000"/>
              </a:lnSpc>
              <a:spcAft>
                <a:spcPts val="800"/>
              </a:spcAft>
            </a:pPr>
            <a:r>
              <a:rPr lang="en-IN" dirty="0">
                <a:solidFill>
                  <a:srgbClr val="000000"/>
                </a:solidFill>
                <a:effectLst/>
                <a:latin typeface="+mj-lt"/>
                <a:ea typeface="Times New Roman" panose="02020603050405020304" pitchFamily="18" charset="0"/>
                <a:cs typeface="Times New Roman" panose="02020603050405020304" pitchFamily="18" charset="0"/>
              </a:rPr>
              <a:t>One of  the biggest  drawback  is  using  gasoline –powered  cars in  the amount  of  pollution  into  the  atmosphere . </a:t>
            </a:r>
          </a:p>
          <a:p>
            <a:pPr algn="just">
              <a:lnSpc>
                <a:spcPct val="107000"/>
              </a:lnSpc>
              <a:spcAft>
                <a:spcPts val="800"/>
              </a:spcAft>
            </a:pPr>
            <a:r>
              <a:rPr lang="en-US" dirty="0">
                <a:latin typeface="+mj-lt"/>
              </a:rPr>
              <a:t>Car performance prediction can be a challenging task due to the high number of attributes that should be considered for the accurate prediction.</a:t>
            </a:r>
          </a:p>
          <a:p>
            <a:pPr algn="just">
              <a:lnSpc>
                <a:spcPct val="107000"/>
              </a:lnSpc>
              <a:spcAft>
                <a:spcPts val="800"/>
              </a:spcAft>
            </a:pPr>
            <a:endParaRPr lang="en-IN" sz="2800" dirty="0">
              <a:effectLst/>
              <a:latin typeface="Arial Rounded MT Bold" panose="020F0704030504030204" pitchFamily="34" charset="0"/>
              <a:ea typeface="Times New Roman" panose="02020603050405020304" pitchFamily="18" charset="0"/>
              <a:cs typeface="Times New Roman" panose="02020603050405020304" pitchFamily="18" charset="0"/>
            </a:endParaRPr>
          </a:p>
          <a:p>
            <a:pPr algn="just">
              <a:lnSpc>
                <a:spcPct val="107000"/>
              </a:lnSpc>
              <a:spcAft>
                <a:spcPts val="800"/>
              </a:spcAft>
            </a:pPr>
            <a:endParaRPr lang="en-IN" sz="2800" dirty="0">
              <a:effectLst/>
              <a:latin typeface="Arial Rounded MT Bold" panose="020F0704030504030204" pitchFamily="34" charset="0"/>
              <a:ea typeface="Times New Roman" panose="02020603050405020304" pitchFamily="18" charset="0"/>
              <a:cs typeface="Times New Roman" panose="02020603050405020304" pitchFamily="18" charset="0"/>
            </a:endParaRPr>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576" y="908720"/>
            <a:ext cx="6347713" cy="1320800"/>
          </a:xfrm>
        </p:spPr>
        <p:txBody>
          <a:bodyPr/>
          <a:lstStyle/>
          <a:p>
            <a:r>
              <a:rPr lang="en-US" dirty="0">
                <a:solidFill>
                  <a:srgbClr val="7030A0"/>
                </a:solidFill>
                <a:latin typeface="Algerian" panose="04020705040A02060702" pitchFamily="82" charset="0"/>
              </a:rPr>
              <a:t>Conclusion:-</a:t>
            </a:r>
            <a:endParaRPr lang="en-US" dirty="0">
              <a:solidFill>
                <a:srgbClr val="7030A0"/>
              </a:solidFill>
            </a:endParaRPr>
          </a:p>
        </p:txBody>
      </p:sp>
      <p:sp>
        <p:nvSpPr>
          <p:cNvPr id="3" name="Content Placeholder 2"/>
          <p:cNvSpPr>
            <a:spLocks noGrp="1"/>
          </p:cNvSpPr>
          <p:nvPr>
            <p:ph idx="1"/>
          </p:nvPr>
        </p:nvSpPr>
        <p:spPr/>
        <p:txBody>
          <a:bodyPr>
            <a:normAutofit/>
          </a:bodyPr>
          <a:lstStyle/>
          <a:p>
            <a:r>
              <a:rPr lang="en-US" cap="none" dirty="0">
                <a:latin typeface="+mj-lt"/>
              </a:rPr>
              <a:t>During this model, we built a model  that could reliably  predict a car’s mpg  given some information about the car. </a:t>
            </a:r>
            <a:r>
              <a:rPr lang="en-US" dirty="0">
                <a:latin typeface="+mj-lt"/>
              </a:rPr>
              <a:t>T</a:t>
            </a:r>
            <a:r>
              <a:rPr lang="en-US" cap="none" dirty="0">
                <a:latin typeface="+mj-lt"/>
              </a:rPr>
              <a:t>his model could be trained with car data and be used to predict competitor’s future mpg ratings for upcoming cars. </a:t>
            </a:r>
          </a:p>
          <a:p>
            <a:r>
              <a:rPr lang="en-US" cap="none" dirty="0">
                <a:latin typeface="+mj-lt"/>
              </a:rPr>
              <a:t>while our model may be inaccurate in some cases, we talked about how our dataset can  contain inaccurate values for the mpg, and oftentimes, our predictions are more accurate than the values in the dataset.</a:t>
            </a:r>
          </a:p>
          <a:p>
            <a:r>
              <a:rPr lang="en-US" cap="none" dirty="0">
                <a:latin typeface="+mj-lt"/>
              </a:rPr>
              <a:t>For cars,  the collected  data is  significantly  more reliable, so our  model will be able to perform better with a different, more accurate dataset.</a:t>
            </a:r>
          </a:p>
          <a:p>
            <a:endParaRPr lang="en-IN" cap="none" dirty="0">
              <a:latin typeface="+mj-lt"/>
            </a:endParaRPr>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1000"/>
                                        <p:tgtEl>
                                          <p:spTgt spid="3">
                                            <p:txEl>
                                              <p:pRg st="1" end="1"/>
                                            </p:txEl>
                                          </p:spTgt>
                                        </p:tgtEl>
                                      </p:cBhvr>
                                    </p:animEffect>
                                    <p:anim calcmode="lin" valueType="num">
                                      <p:cBhvr>
                                        <p:cTn id="1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1000"/>
                                        <p:tgtEl>
                                          <p:spTgt spid="3">
                                            <p:txEl>
                                              <p:pRg st="2" end="2"/>
                                            </p:txEl>
                                          </p:spTgt>
                                        </p:tgtEl>
                                      </p:cBhvr>
                                    </p:animEffect>
                                    <p:anim calcmode="lin" valueType="num">
                                      <p:cBhvr>
                                        <p:cTn id="2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755576" y="1412776"/>
            <a:ext cx="6770713" cy="3880773"/>
          </a:xfrm>
        </p:spPr>
        <p:txBody>
          <a:bodyPr>
            <a:normAutofit/>
          </a:bodyPr>
          <a:lstStyle/>
          <a:p>
            <a:endParaRPr lang="en-US" dirty="0"/>
          </a:p>
          <a:p>
            <a:endParaRPr lang="en-US" dirty="0"/>
          </a:p>
          <a:p>
            <a:endParaRPr lang="en-US" dirty="0"/>
          </a:p>
          <a:p>
            <a:endParaRPr lang="en-US" dirty="0"/>
          </a:p>
          <a:p>
            <a:pPr>
              <a:buNone/>
            </a:pPr>
            <a:r>
              <a:rPr lang="en-US" sz="4400">
                <a:solidFill>
                  <a:schemeClr val="accent2"/>
                </a:solidFill>
                <a:latin typeface="Algerian" panose="04020705040A02060702" pitchFamily="82" charset="0"/>
              </a:rPr>
              <a:t>    </a:t>
            </a:r>
            <a:r>
              <a:rPr lang="en-US" sz="7200" dirty="0">
                <a:solidFill>
                  <a:srgbClr val="C64899"/>
                </a:solidFill>
                <a:latin typeface="Algerian" panose="04020705040A02060702" pitchFamily="82" charset="0"/>
              </a:rPr>
              <a:t>THANK</a:t>
            </a:r>
            <a:r>
              <a:rPr lang="en-US" sz="7200" dirty="0">
                <a:solidFill>
                  <a:schemeClr val="accent2"/>
                </a:solidFill>
                <a:latin typeface="Algerian" panose="04020705040A02060702" pitchFamily="82" charset="0"/>
              </a:rPr>
              <a:t> </a:t>
            </a:r>
            <a:r>
              <a:rPr lang="en-US" sz="7200" dirty="0">
                <a:solidFill>
                  <a:srgbClr val="CF3F9F"/>
                </a:solidFill>
                <a:latin typeface="Algerian" panose="04020705040A02060702" pitchFamily="82" charset="0"/>
              </a:rPr>
              <a:t>YOU</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 calcmode="lin" valueType="num">
                                      <p:cBhvr>
                                        <p:cTn id="7"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8" dur="500" fill="hold"/>
                                        <p:tgtEl>
                                          <p:spTgt spid="3">
                                            <p:txEl>
                                              <p:pRg st="4" end="4"/>
                                            </p:txEl>
                                          </p:spTgt>
                                        </p:tgtEl>
                                        <p:attrNameLst>
                                          <p:attrName>ppt_h</p:attrName>
                                        </p:attrNameLst>
                                      </p:cBhvr>
                                      <p:tavLst>
                                        <p:tav tm="0">
                                          <p:val>
                                            <p:fltVal val="0"/>
                                          </p:val>
                                        </p:tav>
                                        <p:tav tm="100000">
                                          <p:val>
                                            <p:strVal val="#ppt_h"/>
                                          </p:val>
                                        </p:tav>
                                      </p:tavLst>
                                    </p:anim>
                                    <p:animEffect transition="in" filter="fade">
                                      <p:cBhvr>
                                        <p:cTn id="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185</TotalTime>
  <Words>470</Words>
  <Application>Microsoft Office PowerPoint</Application>
  <PresentationFormat>On-screen Show (4:3)</PresentationFormat>
  <Paragraphs>43</Paragraphs>
  <Slides>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Algerian</vt:lpstr>
      <vt:lpstr>Arial</vt:lpstr>
      <vt:lpstr>Arial Black</vt:lpstr>
      <vt:lpstr>Arial Rounded MT Bold</vt:lpstr>
      <vt:lpstr>Berlin Sans FB</vt:lpstr>
      <vt:lpstr>Calibri</vt:lpstr>
      <vt:lpstr>Trebuchet MS</vt:lpstr>
      <vt:lpstr>Wingdings</vt:lpstr>
      <vt:lpstr>Wingdings 3</vt:lpstr>
      <vt:lpstr>Facet</vt:lpstr>
      <vt:lpstr>CAR  PERFORMANCE PREDICTION Using Machine learning </vt:lpstr>
      <vt:lpstr>Predicting car performance using linear regression</vt:lpstr>
      <vt:lpstr>Introduction:- </vt:lpstr>
      <vt:lpstr>Block diagram:-</vt:lpstr>
      <vt:lpstr>Procedure:-</vt:lpstr>
      <vt:lpstr>Advantages:-</vt:lpstr>
      <vt:lpstr>Dis-Advantages:-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PERFORMANCE PREDICTION Using Machine learning Algorithm</dc:title>
  <dc:creator>admin</dc:creator>
  <cp:lastModifiedBy>Dinesh Kancha</cp:lastModifiedBy>
  <cp:revision>9</cp:revision>
  <dcterms:created xsi:type="dcterms:W3CDTF">2021-07-24T09:26:25Z</dcterms:created>
  <dcterms:modified xsi:type="dcterms:W3CDTF">2021-08-03T06:09:05Z</dcterms:modified>
</cp:coreProperties>
</file>

<file path=docProps/thumbnail.jpeg>
</file>